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11"/>
  </p:notes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326" autoAdjust="0"/>
    <p:restoredTop sz="93957" autoAdjust="0"/>
  </p:normalViewPr>
  <p:slideViewPr>
    <p:cSldViewPr snapToGrid="0">
      <p:cViewPr varScale="1">
        <p:scale>
          <a:sx n="68" d="100"/>
          <a:sy n="68" d="100"/>
        </p:scale>
        <p:origin x="-846"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194E5F-C7A6-454E-B245-20CD1391A25A}" type="datetimeFigureOut">
              <a:rPr lang="en-US" smtClean="0"/>
              <a:pPr/>
              <a:t>12/19/2018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8914CE-8E94-4C2E-BCD8-D37A3384A1B3}" type="slidenum">
              <a:rPr lang="en-US" smtClean="0"/>
              <a:pPr/>
              <a:t>‹#›</a:t>
            </a:fld>
            <a:endParaRPr lang="en-US"/>
          </a:p>
        </p:txBody>
      </p:sp>
    </p:spTree>
    <p:extLst>
      <p:ext uri="{BB962C8B-B14F-4D97-AF65-F5344CB8AC3E}">
        <p14:creationId xmlns:p14="http://schemas.microsoft.com/office/powerpoint/2010/main" xmlns="" val="1487119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Collaboration IS has greater importance to an organization. It allows the collaborating team to give feedback in a polite way and it allows team members to learn from each other. It streamlines processes and procedures through a guideline of the essential features for an effective collaborate. It encourages enthusiasm open-mindedness, and skillful giving and receiving feedback and hence encouraging necessary actions. Collaborative IS improves the performance of those involved by enabling professionals and team members to accomplish their goals through collective decision making, problem-solving and thus creating work product (</a:t>
            </a:r>
            <a:r>
              <a:rPr lang="en-US" sz="1200" kern="1200" dirty="0" err="1" smtClean="0">
                <a:solidFill>
                  <a:schemeClr val="tx1"/>
                </a:solidFill>
                <a:effectLst/>
                <a:latin typeface="+mn-lt"/>
                <a:ea typeface="+mn-ea"/>
                <a:cs typeface="+mn-cs"/>
              </a:rPr>
              <a:t>Neubert</a:t>
            </a:r>
            <a:r>
              <a:rPr lang="en-US" sz="1200" kern="1200" dirty="0" smtClean="0">
                <a:solidFill>
                  <a:schemeClr val="tx1"/>
                </a:solidFill>
                <a:effectLst/>
                <a:latin typeface="+mn-lt"/>
                <a:ea typeface="+mn-ea"/>
                <a:cs typeface="+mn-cs"/>
              </a:rPr>
              <a:t> et al., 2018) Enhances growth in team capability through enhancing efficiency. Collaborative IS benefits the organization through a meaningful and satisfying experience of its employees. This cultivates professionalism and expertise in every employee’s duty and hence improving organization’s productivity. </a:t>
            </a:r>
          </a:p>
          <a:p>
            <a:endParaRPr lang="en-US" dirty="0"/>
          </a:p>
        </p:txBody>
      </p:sp>
      <p:sp>
        <p:nvSpPr>
          <p:cNvPr id="4" name="Slide Number Placeholder 3"/>
          <p:cNvSpPr>
            <a:spLocks noGrp="1"/>
          </p:cNvSpPr>
          <p:nvPr>
            <p:ph type="sldNum" sz="quarter" idx="10"/>
          </p:nvPr>
        </p:nvSpPr>
        <p:spPr/>
        <p:txBody>
          <a:bodyPr/>
          <a:lstStyle/>
          <a:p>
            <a:fld id="{C78914CE-8E94-4C2E-BCD8-D37A3384A1B3}" type="slidenum">
              <a:rPr lang="en-US" smtClean="0"/>
              <a:pPr/>
              <a:t>2</a:t>
            </a:fld>
            <a:endParaRPr lang="en-US"/>
          </a:p>
        </p:txBody>
      </p:sp>
    </p:spTree>
    <p:extLst>
      <p:ext uri="{BB962C8B-B14F-4D97-AF65-F5344CB8AC3E}">
        <p14:creationId xmlns:p14="http://schemas.microsoft.com/office/powerpoint/2010/main" xmlns="" val="2584550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Collaboration IS has greater importance to an organization. It allows the collaborating team to give feedback in a polite way and it allows team members to learn from each other. It streamlines processes and procedures through a guideline of the essential features for an effective collaborate. It encourages enthusiasm open-mindedness, and skillful giving and receiving feedback and hence encouraging necessary actions. Collaborative IS improves the performance of those involved by enabling professionals and team members to accomplish their goals through collective decision making, problem-solving and thus creating work product (</a:t>
            </a:r>
            <a:r>
              <a:rPr lang="en-US" dirty="0" err="1" smtClean="0"/>
              <a:t>Neubert</a:t>
            </a:r>
            <a:r>
              <a:rPr lang="en-US" dirty="0" smtClean="0"/>
              <a:t> et al., 2018) Enhances growth in team capability through enhancing efficiency. Collaborative IS benefits the organization through a meaningful and satisfying experience of its employees. This cultivates professionalism and expertise in every employee’s duty and hence improving organization’s productivity.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78914CE-8E94-4C2E-BCD8-D37A3384A1B3}" type="slidenum">
              <a:rPr lang="en-US" smtClean="0"/>
              <a:pPr/>
              <a:t>3</a:t>
            </a:fld>
            <a:endParaRPr lang="en-US"/>
          </a:p>
        </p:txBody>
      </p:sp>
    </p:spTree>
    <p:extLst>
      <p:ext uri="{BB962C8B-B14F-4D97-AF65-F5344CB8AC3E}">
        <p14:creationId xmlns:p14="http://schemas.microsoft.com/office/powerpoint/2010/main" xmlns="" val="4107656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Collaborative tools create a collaborative communication platform where the team member can brainstorm together while exchanging ideas. It facilitates giving information and receiving feedback with increased accuracy. Collaboration tools allow for quick asking of questions amid the team. This creates a chance for getting a better response from the entire team through a variety of creative options. Collaboration tools encourage transparency where team members can share information and knowledge for others and hence sharing for integral efficiency and productivity (</a:t>
            </a:r>
            <a:r>
              <a:rPr lang="en-US" sz="1200" dirty="0" err="1" smtClean="0">
                <a:latin typeface="Times New Roman" panose="02020603050405020304" pitchFamily="18" charset="0"/>
                <a:cs typeface="Times New Roman" panose="02020603050405020304" pitchFamily="18" charset="0"/>
              </a:rPr>
              <a:t>Neubert</a:t>
            </a:r>
            <a:r>
              <a:rPr lang="en-US" sz="1200" dirty="0" smtClean="0">
                <a:latin typeface="Times New Roman" panose="02020603050405020304" pitchFamily="18" charset="0"/>
                <a:cs typeface="Times New Roman" panose="02020603050405020304" pitchFamily="18" charset="0"/>
              </a:rPr>
              <a:t> et al., 2018). Collaborative tools create an informal culture where team members can have fun while combining skills hence growing as a community, with appealing sharing of information and improved team morale.</a:t>
            </a:r>
          </a:p>
          <a:p>
            <a:endParaRPr lang="en-US" dirty="0"/>
          </a:p>
        </p:txBody>
      </p:sp>
      <p:sp>
        <p:nvSpPr>
          <p:cNvPr id="4" name="Slide Number Placeholder 3"/>
          <p:cNvSpPr>
            <a:spLocks noGrp="1"/>
          </p:cNvSpPr>
          <p:nvPr>
            <p:ph type="sldNum" sz="quarter" idx="10"/>
          </p:nvPr>
        </p:nvSpPr>
        <p:spPr/>
        <p:txBody>
          <a:bodyPr/>
          <a:lstStyle/>
          <a:p>
            <a:fld id="{C78914CE-8E94-4C2E-BCD8-D37A3384A1B3}" type="slidenum">
              <a:rPr lang="en-US" smtClean="0"/>
              <a:pPr/>
              <a:t>4</a:t>
            </a:fld>
            <a:endParaRPr lang="en-US"/>
          </a:p>
        </p:txBody>
      </p:sp>
    </p:spTree>
    <p:extLst>
      <p:ext uri="{BB962C8B-B14F-4D97-AF65-F5344CB8AC3E}">
        <p14:creationId xmlns:p14="http://schemas.microsoft.com/office/powerpoint/2010/main" xmlns="" val="2510602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I chose these synchronous communication tools because they offer a chance for real-time collaboration, immediate responses and feedback, and that they increase social presence. Conferencing calls allow for body language and tone of voice. They increase motivation and engagement with course concepts.</a:t>
            </a:r>
          </a:p>
          <a:p>
            <a:pPr marL="0" indent="0">
              <a:buNone/>
            </a:pPr>
            <a:r>
              <a:rPr lang="en-US" dirty="0" smtClean="0"/>
              <a:t>I chose these asynchronous communications tools because they are readily available, they give more time for reflection, and they encourage the use of cloud technology for documentation.</a:t>
            </a:r>
          </a:p>
          <a:p>
            <a:endParaRPr lang="en-US" dirty="0"/>
          </a:p>
        </p:txBody>
      </p:sp>
      <p:sp>
        <p:nvSpPr>
          <p:cNvPr id="4" name="Slide Number Placeholder 3"/>
          <p:cNvSpPr>
            <a:spLocks noGrp="1"/>
          </p:cNvSpPr>
          <p:nvPr>
            <p:ph type="sldNum" sz="quarter" idx="10"/>
          </p:nvPr>
        </p:nvSpPr>
        <p:spPr/>
        <p:txBody>
          <a:bodyPr/>
          <a:lstStyle/>
          <a:p>
            <a:fld id="{C78914CE-8E94-4C2E-BCD8-D37A3384A1B3}" type="slidenum">
              <a:rPr lang="en-US" smtClean="0"/>
              <a:pPr/>
              <a:t>5</a:t>
            </a:fld>
            <a:endParaRPr lang="en-US"/>
          </a:p>
        </p:txBody>
      </p:sp>
    </p:spTree>
    <p:extLst>
      <p:ext uri="{BB962C8B-B14F-4D97-AF65-F5344CB8AC3E}">
        <p14:creationId xmlns:p14="http://schemas.microsoft.com/office/powerpoint/2010/main" xmlns="" val="1271028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latin typeface="Times New Roman" panose="02020603050405020304" pitchFamily="18" charset="0"/>
                <a:cs typeface="Times New Roman" panose="02020603050405020304" pitchFamily="18" charset="0"/>
              </a:rPr>
              <a:t>Email is the most convenient and accurate platform for sharing project files which include Microsoft (MS) Word, MS Excel, MS Project, and MS Visio among others. Email is universal platform ND it is accessible to every team member. </a:t>
            </a:r>
          </a:p>
          <a:p>
            <a:pPr marL="0" indent="0">
              <a:buNone/>
            </a:pPr>
            <a:r>
              <a:rPr lang="en-US" sz="1200" dirty="0" smtClean="0">
                <a:latin typeface="Times New Roman" panose="02020603050405020304" pitchFamily="18" charset="0"/>
                <a:cs typeface="Times New Roman" panose="02020603050405020304" pitchFamily="18" charset="0"/>
              </a:rPr>
              <a:t>In regards to the task list for managing tasks, the SharePoint team site is essential because it links all the team members to the content, information as well as apps that we rely on a daily basis and thus it will serve as a reminder for each member about his or her task. </a:t>
            </a:r>
          </a:p>
          <a:p>
            <a:endParaRPr lang="en-US" dirty="0"/>
          </a:p>
        </p:txBody>
      </p:sp>
      <p:sp>
        <p:nvSpPr>
          <p:cNvPr id="4" name="Slide Number Placeholder 3"/>
          <p:cNvSpPr>
            <a:spLocks noGrp="1"/>
          </p:cNvSpPr>
          <p:nvPr>
            <p:ph type="sldNum" sz="quarter" idx="10"/>
          </p:nvPr>
        </p:nvSpPr>
        <p:spPr/>
        <p:txBody>
          <a:bodyPr/>
          <a:lstStyle/>
          <a:p>
            <a:fld id="{C78914CE-8E94-4C2E-BCD8-D37A3384A1B3}" type="slidenum">
              <a:rPr lang="en-US" smtClean="0"/>
              <a:pPr/>
              <a:t>6</a:t>
            </a:fld>
            <a:endParaRPr lang="en-US"/>
          </a:p>
        </p:txBody>
      </p:sp>
    </p:spTree>
    <p:extLst>
      <p:ext uri="{BB962C8B-B14F-4D97-AF65-F5344CB8AC3E}">
        <p14:creationId xmlns:p14="http://schemas.microsoft.com/office/powerpoint/2010/main" xmlns="" val="1010871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Collaboration IS will pave the way for online security through research and development based on customer surveys. Collaboration tools harness the power of employees in sharing information and talking in ideal time and this will stimulate creative thoughts unlike it is the case with other organizations teams (Kavanagh &amp; Johnson, 2017). Collaboration tools facilitates a variety of sharing and response options before coming into a final decision. Thus, the new collaboration IS will allow the team to full share information and share information about the necessary actions to take. This will facilitate the forward movement of the organization. New collaboration IS will enhance savings for the organization. The collaboration tools will help the organization to catch mistakes earlier before they occur, thus reducing the cost of time and money they could be used for revision or rectification. This will grow the firm’s capital, unlike its counterparts.</a:t>
            </a:r>
          </a:p>
          <a:p>
            <a:endParaRPr lang="en-US" dirty="0"/>
          </a:p>
        </p:txBody>
      </p:sp>
      <p:sp>
        <p:nvSpPr>
          <p:cNvPr id="4" name="Slide Number Placeholder 3"/>
          <p:cNvSpPr>
            <a:spLocks noGrp="1"/>
          </p:cNvSpPr>
          <p:nvPr>
            <p:ph type="sldNum" sz="quarter" idx="10"/>
          </p:nvPr>
        </p:nvSpPr>
        <p:spPr/>
        <p:txBody>
          <a:bodyPr/>
          <a:lstStyle/>
          <a:p>
            <a:fld id="{C78914CE-8E94-4C2E-BCD8-D37A3384A1B3}" type="slidenum">
              <a:rPr lang="en-US" smtClean="0"/>
              <a:pPr/>
              <a:t>7</a:t>
            </a:fld>
            <a:endParaRPr lang="en-US"/>
          </a:p>
        </p:txBody>
      </p:sp>
    </p:spTree>
    <p:extLst>
      <p:ext uri="{BB962C8B-B14F-4D97-AF65-F5344CB8AC3E}">
        <p14:creationId xmlns:p14="http://schemas.microsoft.com/office/powerpoint/2010/main" xmlns="" val="3312161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277095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979155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900185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pPr/>
              <a:t>12/19/2018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pPr/>
              <a:t>‹#›</a:t>
            </a:fld>
            <a:endParaRPr lang="en-US" dirty="0"/>
          </a:p>
        </p:txBody>
      </p:sp>
    </p:spTree>
    <p:extLst>
      <p:ext uri="{BB962C8B-B14F-4D97-AF65-F5344CB8AC3E}">
        <p14:creationId xmlns:p14="http://schemas.microsoft.com/office/powerpoint/2010/main" xmlns="" val="559751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973812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808059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020653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pPr/>
              <a:t>12/19/2018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xmlns="" val="2770148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12/19/2018</a:t>
            </a:fld>
            <a:endParaRPr lang="en-US" dirty="0"/>
          </a:p>
        </p:txBody>
      </p:sp>
    </p:spTree>
    <p:extLst>
      <p:ext uri="{BB962C8B-B14F-4D97-AF65-F5344CB8AC3E}">
        <p14:creationId xmlns:p14="http://schemas.microsoft.com/office/powerpoint/2010/main" xmlns="" val="2613825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019291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5710188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881656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732248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4003241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pPr/>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ext uri="{BB962C8B-B14F-4D97-AF65-F5344CB8AC3E}">
        <p14:creationId xmlns:p14="http://schemas.microsoft.com/office/powerpoint/2010/main" xmlns="" val="773224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729611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12/19/2018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39307603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69511" y="1055076"/>
            <a:ext cx="8596668" cy="4881489"/>
          </a:xfrm>
        </p:spPr>
        <p:txBody>
          <a:bodyPr>
            <a:normAutofit/>
          </a:bodyPr>
          <a:lstStyle/>
          <a:p>
            <a:pPr algn="ctr"/>
            <a:r>
              <a:rPr lang="en-US" dirty="0" smtClean="0">
                <a:solidFill>
                  <a:srgbClr val="00B0F0"/>
                </a:solidFill>
                <a:latin typeface="Times New Roman" panose="02020603050405020304" pitchFamily="18" charset="0"/>
                <a:cs typeface="Times New Roman" panose="02020603050405020304" pitchFamily="18" charset="0"/>
              </a:rPr>
              <a:t/>
            </a:r>
            <a:br>
              <a:rPr lang="en-US" dirty="0" smtClean="0">
                <a:solidFill>
                  <a:srgbClr val="00B0F0"/>
                </a:solidFill>
                <a:latin typeface="Times New Roman" panose="02020603050405020304" pitchFamily="18" charset="0"/>
                <a:cs typeface="Times New Roman" panose="02020603050405020304" pitchFamily="18" charset="0"/>
              </a:rPr>
            </a:br>
            <a:r>
              <a:rPr lang="en-US" dirty="0" smtClean="0">
                <a:solidFill>
                  <a:srgbClr val="00B0F0"/>
                </a:solidFill>
                <a:latin typeface="Times New Roman" panose="02020603050405020304" pitchFamily="18" charset="0"/>
                <a:cs typeface="Times New Roman" panose="02020603050405020304" pitchFamily="18" charset="0"/>
              </a:rPr>
              <a:t/>
            </a:r>
            <a:br>
              <a:rPr lang="en-US" dirty="0" smtClean="0">
                <a:solidFill>
                  <a:srgbClr val="00B0F0"/>
                </a:solidFill>
                <a:latin typeface="Times New Roman" panose="02020603050405020304" pitchFamily="18" charset="0"/>
                <a:cs typeface="Times New Roman" panose="02020603050405020304" pitchFamily="18" charset="0"/>
              </a:rPr>
            </a:br>
            <a:r>
              <a:rPr lang="en-US" dirty="0" smtClean="0">
                <a:solidFill>
                  <a:srgbClr val="00B0F0"/>
                </a:solidFill>
                <a:latin typeface="Times New Roman" panose="02020603050405020304" pitchFamily="18" charset="0"/>
                <a:cs typeface="Times New Roman" panose="02020603050405020304" pitchFamily="18" charset="0"/>
              </a:rPr>
              <a:t>Information System Management.</a:t>
            </a:r>
            <a:r>
              <a:rPr lang="en-US" dirty="0" smtClean="0">
                <a:solidFill>
                  <a:srgbClr val="00B0F0"/>
                </a:solidFill>
                <a:latin typeface="Times New Roman" panose="02020603050405020304" pitchFamily="18" charset="0"/>
                <a:cs typeface="Times New Roman" panose="02020603050405020304" pitchFamily="18" charset="0"/>
              </a:rPr>
              <a:t/>
            </a:r>
            <a:br>
              <a:rPr lang="en-US" dirty="0" smtClean="0">
                <a:solidFill>
                  <a:srgbClr val="00B0F0"/>
                </a:solidFill>
                <a:latin typeface="Times New Roman" panose="02020603050405020304" pitchFamily="18" charset="0"/>
                <a:cs typeface="Times New Roman" panose="02020603050405020304" pitchFamily="18" charset="0"/>
              </a:rPr>
            </a:br>
            <a:r>
              <a:rPr lang="en-US" dirty="0" smtClean="0">
                <a:solidFill>
                  <a:srgbClr val="00B0F0"/>
                </a:solidFill>
                <a:latin typeface="Times New Roman" panose="02020603050405020304" pitchFamily="18" charset="0"/>
                <a:cs typeface="Times New Roman" panose="02020603050405020304" pitchFamily="18" charset="0"/>
              </a:rPr>
              <a:t/>
            </a:r>
            <a:br>
              <a:rPr lang="en-US" dirty="0" smtClean="0">
                <a:solidFill>
                  <a:srgbClr val="00B0F0"/>
                </a:solidFill>
                <a:latin typeface="Times New Roman" panose="02020603050405020304" pitchFamily="18" charset="0"/>
                <a:cs typeface="Times New Roman" panose="02020603050405020304" pitchFamily="18" charset="0"/>
              </a:rPr>
            </a:br>
            <a:r>
              <a:rPr lang="en-US" sz="2400" dirty="0" smtClean="0">
                <a:solidFill>
                  <a:srgbClr val="00B0F0"/>
                </a:solidFill>
                <a:latin typeface="Times New Roman" panose="02020603050405020304" pitchFamily="18" charset="0"/>
                <a:cs typeface="Times New Roman" panose="02020603050405020304" pitchFamily="18" charset="0"/>
              </a:rPr>
              <a:t>Collaboration </a:t>
            </a:r>
            <a:r>
              <a:rPr lang="en-US" sz="2400" dirty="0" smtClean="0">
                <a:solidFill>
                  <a:srgbClr val="00B0F0"/>
                </a:solidFill>
                <a:latin typeface="Times New Roman" panose="02020603050405020304" pitchFamily="18" charset="0"/>
                <a:cs typeface="Times New Roman" panose="02020603050405020304" pitchFamily="18" charset="0"/>
              </a:rPr>
              <a:t>Information Systems.</a:t>
            </a:r>
            <a:endParaRPr lang="en-US" sz="2400" dirty="0">
              <a:solidFill>
                <a:srgbClr val="00B0F0"/>
              </a:solidFill>
            </a:endParaRPr>
          </a:p>
        </p:txBody>
      </p:sp>
    </p:spTree>
    <p:extLst>
      <p:ext uri="{BB962C8B-B14F-4D97-AF65-F5344CB8AC3E}">
        <p14:creationId xmlns:p14="http://schemas.microsoft.com/office/powerpoint/2010/main" xmlns="" val="3893945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77334" y="609599"/>
            <a:ext cx="8596668" cy="698695"/>
          </a:xfrm>
          <a:pattFill prst="pct5">
            <a:fgClr>
              <a:schemeClr val="bg1"/>
            </a:fgClr>
            <a:bgClr>
              <a:schemeClr val="bg1"/>
            </a:bgClr>
          </a:pattFill>
        </p:spPr>
        <p:txBody>
          <a:bodyPr>
            <a:normAutofit/>
          </a:bodyPr>
          <a:lstStyle/>
          <a:p>
            <a:pPr algn="ctr"/>
            <a:r>
              <a:rPr lang="en-US" sz="2800" dirty="0" smtClean="0">
                <a:solidFill>
                  <a:srgbClr val="00B0F0"/>
                </a:solidFill>
                <a:latin typeface="Times New Roman" panose="02020603050405020304" pitchFamily="18" charset="0"/>
                <a:cs typeface="Times New Roman" panose="02020603050405020304" pitchFamily="18" charset="0"/>
              </a:rPr>
              <a:t>Introduction.</a:t>
            </a:r>
            <a:endParaRPr lang="en-US" sz="2800" dirty="0">
              <a:solidFill>
                <a:srgbClr val="00B0F0"/>
              </a:solidFill>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1"/>
          </p:nvPr>
        </p:nvSpPr>
        <p:spPr>
          <a:xfrm>
            <a:off x="677334" y="1631852"/>
            <a:ext cx="4184035" cy="4409509"/>
          </a:xfrm>
        </p:spPr>
        <p:txBody>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Collaboration IS unites entities for a common goal.</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Collaboration IS defines organizational success.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Collaboration requires feedback and iteration.</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Effective collaboration IS requiring technical communication tools.</a:t>
            </a:r>
          </a:p>
          <a:p>
            <a:pPr marL="0" indent="0">
              <a:buNone/>
            </a:pPr>
            <a:endParaRPr lang="en-US" dirty="0">
              <a:latin typeface="Times New Roman" panose="02020603050405020304" pitchFamily="18" charset="0"/>
              <a:cs typeface="Times New Roman" panose="02020603050405020304" pitchFamily="18" charset="0"/>
            </a:endParaRPr>
          </a:p>
        </p:txBody>
      </p:sp>
      <p:pic>
        <p:nvPicPr>
          <p:cNvPr id="7" name="Content Placeholder 6"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4975225" y="1573968"/>
            <a:ext cx="5778500" cy="4467394"/>
          </a:xfrm>
        </p:spPr>
      </p:pic>
    </p:spTree>
    <p:extLst>
      <p:ext uri="{BB962C8B-B14F-4D97-AF65-F5344CB8AC3E}">
        <p14:creationId xmlns:p14="http://schemas.microsoft.com/office/powerpoint/2010/main" xmlns="" val="1049860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86154"/>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Importance of collaboration information systems (IS).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1720974"/>
            <a:ext cx="9507675"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Enhances </a:t>
            </a:r>
            <a:r>
              <a:rPr lang="en-US" sz="2000" dirty="0">
                <a:latin typeface="Times New Roman" panose="02020603050405020304" pitchFamily="18" charset="0"/>
                <a:cs typeface="Times New Roman" panose="02020603050405020304" pitchFamily="18" charset="0"/>
              </a:rPr>
              <a:t>effective giving of feedback.</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streamlines processes and procedures.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improves the performance of those involved.</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Enhances growth in team capability (</a:t>
            </a:r>
            <a:r>
              <a:rPr lang="en-US" sz="2000" dirty="0" err="1">
                <a:latin typeface="Times New Roman" panose="02020603050405020304" pitchFamily="18" charset="0"/>
                <a:cs typeface="Times New Roman" panose="02020603050405020304" pitchFamily="18" charset="0"/>
              </a:rPr>
              <a:t>Neubert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Ouzrout</a:t>
            </a:r>
            <a:r>
              <a:rPr lang="en-US" sz="2000" dirty="0">
                <a:latin typeface="Times New Roman" panose="02020603050405020304" pitchFamily="18" charset="0"/>
                <a:cs typeface="Times New Roman" panose="02020603050405020304" pitchFamily="18" charset="0"/>
              </a:rPr>
              <a:t>, &amp; </a:t>
            </a:r>
            <a:r>
              <a:rPr lang="en-US" sz="2000" dirty="0" err="1">
                <a:latin typeface="Times New Roman" panose="02020603050405020304" pitchFamily="18" charset="0"/>
                <a:cs typeface="Times New Roman" panose="02020603050405020304" pitchFamily="18" charset="0"/>
              </a:rPr>
              <a:t>Bouras</a:t>
            </a:r>
            <a:r>
              <a:rPr lang="en-US" sz="2000" dirty="0">
                <a:latin typeface="Times New Roman" panose="02020603050405020304" pitchFamily="18" charset="0"/>
                <a:cs typeface="Times New Roman" panose="02020603050405020304" pitchFamily="18" charset="0"/>
              </a:rPr>
              <a:t>, 2018).</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Facilitates meaningful and satisfying experience</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28768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latin typeface="Times New Roman" panose="02020603050405020304" pitchFamily="18" charset="0"/>
                <a:cs typeface="Times New Roman" panose="02020603050405020304" pitchFamily="18" charset="0"/>
              </a:rPr>
              <a:t>How collaboration tools can improve team communication.</a:t>
            </a:r>
            <a:br>
              <a:rPr lang="en-US" sz="2800" dirty="0">
                <a:latin typeface="Times New Roman" panose="02020603050405020304" pitchFamily="18" charset="0"/>
                <a:cs typeface="Times New Roman" panose="02020603050405020304" pitchFamily="18" charset="0"/>
              </a:rPr>
            </a:br>
            <a:endParaRPr lang="en-US" sz="2800" dirty="0"/>
          </a:p>
        </p:txBody>
      </p:sp>
      <p:sp>
        <p:nvSpPr>
          <p:cNvPr id="3" name="Content Placeholder 2"/>
          <p:cNvSpPr>
            <a:spLocks noGrp="1"/>
          </p:cNvSpPr>
          <p:nvPr>
            <p:ph sz="half" idx="1"/>
          </p:nvPr>
        </p:nvSpPr>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Through </a:t>
            </a:r>
            <a:r>
              <a:rPr lang="en-US" sz="2000" dirty="0">
                <a:latin typeface="Times New Roman" panose="02020603050405020304" pitchFamily="18" charset="0"/>
                <a:cs typeface="Times New Roman" panose="02020603050405020304" pitchFamily="18" charset="0"/>
              </a:rPr>
              <a:t>creating a collaborative communication platform.</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Allows giving and receiving of feedback.</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Through transparency in sharing information and knowledge.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Through quick asking of questions (</a:t>
            </a:r>
            <a:r>
              <a:rPr lang="en-US" sz="2000" dirty="0" err="1">
                <a:latin typeface="Times New Roman" panose="02020603050405020304" pitchFamily="18" charset="0"/>
                <a:cs typeface="Times New Roman" panose="02020603050405020304" pitchFamily="18" charset="0"/>
              </a:rPr>
              <a:t>Neubert</a:t>
            </a:r>
            <a:r>
              <a:rPr lang="en-US" sz="2000" dirty="0">
                <a:latin typeface="Times New Roman" panose="02020603050405020304" pitchFamily="18" charset="0"/>
                <a:cs typeface="Times New Roman" panose="02020603050405020304" pitchFamily="18" charset="0"/>
              </a:rPr>
              <a:t> et al., 2018).</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Through informal culture for combining skills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4572142" y="1930400"/>
            <a:ext cx="5156473" cy="3930754"/>
          </a:xfrm>
        </p:spPr>
      </p:pic>
    </p:spTree>
    <p:extLst>
      <p:ext uri="{BB962C8B-B14F-4D97-AF65-F5344CB8AC3E}">
        <p14:creationId xmlns:p14="http://schemas.microsoft.com/office/powerpoint/2010/main" xmlns="" val="3339183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Collaboration tools.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23519" y="1650635"/>
            <a:ext cx="8596668" cy="3880773"/>
          </a:xfrm>
        </p:spPr>
        <p:txBody>
          <a:bodyPr>
            <a:normAutofit/>
          </a:bodyPr>
          <a:lstStyle/>
          <a:p>
            <a:pPr marL="0" indent="0">
              <a:buNone/>
            </a:pPr>
            <a:r>
              <a:rPr lang="en-US" sz="2000" i="1" dirty="0" smtClean="0">
                <a:latin typeface="Times New Roman" panose="02020603050405020304" pitchFamily="18" charset="0"/>
                <a:cs typeface="Times New Roman" panose="02020603050405020304" pitchFamily="18" charset="0"/>
              </a:rPr>
              <a:t>Tools </a:t>
            </a:r>
            <a:r>
              <a:rPr lang="en-US" sz="2000" i="1" dirty="0">
                <a:latin typeface="Times New Roman" panose="02020603050405020304" pitchFamily="18" charset="0"/>
                <a:cs typeface="Times New Roman" panose="02020603050405020304" pitchFamily="18" charset="0"/>
              </a:rPr>
              <a:t>for synchronous communications</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Face to face communication.</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Shared whiteboards. </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Conference calls.</a:t>
            </a:r>
          </a:p>
          <a:p>
            <a:pPr marL="0" indent="0">
              <a:buNone/>
            </a:pPr>
            <a:r>
              <a:rPr lang="en-US" sz="2000" i="1" dirty="0">
                <a:latin typeface="Times New Roman" panose="02020603050405020304" pitchFamily="18" charset="0"/>
                <a:cs typeface="Times New Roman" panose="02020603050405020304" pitchFamily="18" charset="0"/>
              </a:rPr>
              <a:t>Tool for Asynchronous Communications.</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Email.</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Discussion Forums.</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Skype.</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71731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58018"/>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Sharing project files and the task list for managing tasks.</a:t>
            </a:r>
            <a:br>
              <a:rPr lang="en-US" sz="2800" dirty="0">
                <a:latin typeface="Times New Roman" panose="02020603050405020304" pitchFamily="18" charset="0"/>
                <a:cs typeface="Times New Roman" panose="02020603050405020304" pitchFamily="18" charset="0"/>
              </a:rPr>
            </a:br>
            <a:endParaRPr lang="en-US" sz="2800" dirty="0"/>
          </a:p>
        </p:txBody>
      </p:sp>
      <p:sp>
        <p:nvSpPr>
          <p:cNvPr id="3" name="Content Placeholder 2"/>
          <p:cNvSpPr>
            <a:spLocks noGrp="1"/>
          </p:cNvSpPr>
          <p:nvPr>
            <p:ph sz="half" idx="1"/>
          </p:nvPr>
        </p:nvSpPr>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Project </a:t>
            </a:r>
            <a:r>
              <a:rPr lang="en-US" sz="2000" dirty="0">
                <a:latin typeface="Times New Roman" panose="02020603050405020304" pitchFamily="18" charset="0"/>
                <a:cs typeface="Times New Roman" panose="02020603050405020304" pitchFamily="18" charset="0"/>
              </a:rPr>
              <a:t>files will be shared via email.</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Task list will be shared via SharePoint.</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4445013" y="1663908"/>
            <a:ext cx="4828989" cy="2848131"/>
          </a:xfrm>
        </p:spPr>
      </p:pic>
    </p:spTree>
    <p:extLst>
      <p:ext uri="{BB962C8B-B14F-4D97-AF65-F5344CB8AC3E}">
        <p14:creationId xmlns:p14="http://schemas.microsoft.com/office/powerpoint/2010/main" xmlns="" val="2240363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latin typeface="Times New Roman" panose="02020603050405020304" pitchFamily="18" charset="0"/>
                <a:cs typeface="Times New Roman" panose="02020603050405020304" pitchFamily="18" charset="0"/>
              </a:rPr>
              <a:t>How new collaboration IS could provide competitive advantages.</a:t>
            </a:r>
            <a:br>
              <a:rPr lang="en-US" sz="2800" dirty="0">
                <a:latin typeface="Times New Roman" panose="02020603050405020304" pitchFamily="18" charset="0"/>
                <a:cs typeface="Times New Roman" panose="02020603050405020304" pitchFamily="18" charset="0"/>
              </a:rPr>
            </a:br>
            <a:endParaRPr lang="en-US" sz="2800" dirty="0"/>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Enhanced </a:t>
            </a:r>
            <a:r>
              <a:rPr lang="en-US" sz="2000" dirty="0">
                <a:latin typeface="Times New Roman" panose="02020603050405020304" pitchFamily="18" charset="0"/>
                <a:cs typeface="Times New Roman" panose="02020603050405020304" pitchFamily="18" charset="0"/>
              </a:rPr>
              <a:t>online security (Stair &amp; Reynolds, 2017).</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Stimulated partition and innovation.</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More informed decision making.</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Cost savings (Kavanagh &amp; Johnson, 2017</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9351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a:xfrm>
            <a:off x="923519" y="1404451"/>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Effective </a:t>
            </a:r>
            <a:r>
              <a:rPr lang="en-US" sz="2000" dirty="0">
                <a:latin typeface="Times New Roman" panose="02020603050405020304" pitchFamily="18" charset="0"/>
                <a:cs typeface="Times New Roman" panose="02020603050405020304" pitchFamily="18" charset="0"/>
              </a:rPr>
              <a:t>collaboration is key to success.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Collaborative IS facilitates competitive advantage for organization.</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 Collaborative IS will enhance organizational productivity.</a:t>
            </a:r>
          </a:p>
        </p:txBody>
      </p:sp>
    </p:spTree>
    <p:extLst>
      <p:ext uri="{BB962C8B-B14F-4D97-AF65-F5344CB8AC3E}">
        <p14:creationId xmlns:p14="http://schemas.microsoft.com/office/powerpoint/2010/main" xmlns="" val="2262805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84628"/>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References.</a:t>
            </a:r>
            <a:br>
              <a:rPr lang="en-US" sz="2800" dirty="0">
                <a:latin typeface="Times New Roman" panose="02020603050405020304" pitchFamily="18" charset="0"/>
                <a:cs typeface="Times New Roman" panose="02020603050405020304" pitchFamily="18" charset="0"/>
              </a:rPr>
            </a:br>
            <a:endParaRPr lang="en-US" sz="2800" dirty="0"/>
          </a:p>
        </p:txBody>
      </p:sp>
      <p:sp>
        <p:nvSpPr>
          <p:cNvPr id="3" name="Content Placeholder 2"/>
          <p:cNvSpPr>
            <a:spLocks noGrp="1"/>
          </p:cNvSpPr>
          <p:nvPr>
            <p:ph idx="1"/>
          </p:nvPr>
        </p:nvSpPr>
        <p:spPr>
          <a:xfrm>
            <a:off x="677334" y="1600200"/>
            <a:ext cx="8596668" cy="3880773"/>
          </a:xfrm>
        </p:spPr>
        <p:txBody>
          <a:bodyPr>
            <a:normAutofit/>
          </a:bodyPr>
          <a:lstStyle/>
          <a:p>
            <a:pPr marL="0" indent="0">
              <a:spcBef>
                <a:spcPts val="0"/>
              </a:spcBef>
              <a:spcAft>
                <a:spcPts val="1200"/>
              </a:spcAft>
              <a:buNone/>
            </a:pPr>
            <a:r>
              <a:rPr lang="en-US" sz="2000" dirty="0" smtClean="0">
                <a:latin typeface="Times New Roman" panose="02020603050405020304" pitchFamily="18" charset="0"/>
                <a:cs typeface="Times New Roman" panose="02020603050405020304" pitchFamily="18" charset="0"/>
              </a:rPr>
              <a:t>Kavanagh</a:t>
            </a:r>
            <a:r>
              <a:rPr lang="en-US" sz="2000" dirty="0">
                <a:latin typeface="Times New Roman" panose="02020603050405020304" pitchFamily="18" charset="0"/>
                <a:cs typeface="Times New Roman" panose="02020603050405020304" pitchFamily="18" charset="0"/>
              </a:rPr>
              <a:t>, M. J., &amp; Johnson, R. D. (Eds.). (2017). </a:t>
            </a:r>
            <a:r>
              <a:rPr lang="en-US" sz="2000" i="1" dirty="0">
                <a:latin typeface="Times New Roman" panose="02020603050405020304" pitchFamily="18" charset="0"/>
                <a:cs typeface="Times New Roman" panose="02020603050405020304" pitchFamily="18" charset="0"/>
              </a:rPr>
              <a:t>Human resource information systems: Basics, applications, and future directions</a:t>
            </a:r>
            <a:r>
              <a:rPr lang="en-US" sz="2000" dirty="0">
                <a:latin typeface="Times New Roman" panose="02020603050405020304" pitchFamily="18" charset="0"/>
                <a:cs typeface="Times New Roman" panose="02020603050405020304" pitchFamily="18" charset="0"/>
              </a:rPr>
              <a:t>. Sage Publications.</a:t>
            </a:r>
          </a:p>
          <a:p>
            <a:pPr marL="0" indent="0">
              <a:spcBef>
                <a:spcPts val="0"/>
              </a:spcBef>
              <a:spcAft>
                <a:spcPts val="1200"/>
              </a:spcAft>
              <a:buNone/>
            </a:pPr>
            <a:r>
              <a:rPr lang="en-US" sz="2000" dirty="0" err="1">
                <a:latin typeface="Times New Roman" panose="02020603050405020304" pitchFamily="18" charset="0"/>
                <a:cs typeface="Times New Roman" panose="02020603050405020304" pitchFamily="18" charset="0"/>
              </a:rPr>
              <a:t>Neubert</a:t>
            </a:r>
            <a:r>
              <a:rPr lang="en-US" sz="2000" dirty="0">
                <a:latin typeface="Times New Roman" panose="02020603050405020304" pitchFamily="18" charset="0"/>
                <a:cs typeface="Times New Roman" panose="02020603050405020304" pitchFamily="18" charset="0"/>
              </a:rPr>
              <a:t>, G., </a:t>
            </a:r>
            <a:r>
              <a:rPr lang="en-US" sz="2000" dirty="0" err="1">
                <a:latin typeface="Times New Roman" panose="02020603050405020304" pitchFamily="18" charset="0"/>
                <a:cs typeface="Times New Roman" panose="02020603050405020304" pitchFamily="18" charset="0"/>
              </a:rPr>
              <a:t>Ouzrout</a:t>
            </a:r>
            <a:r>
              <a:rPr lang="en-US" sz="2000" dirty="0">
                <a:latin typeface="Times New Roman" panose="02020603050405020304" pitchFamily="18" charset="0"/>
                <a:cs typeface="Times New Roman" panose="02020603050405020304" pitchFamily="18" charset="0"/>
              </a:rPr>
              <a:t>, Y., &amp; </a:t>
            </a:r>
            <a:r>
              <a:rPr lang="en-US" sz="2000" dirty="0" err="1">
                <a:latin typeface="Times New Roman" panose="02020603050405020304" pitchFamily="18" charset="0"/>
                <a:cs typeface="Times New Roman" panose="02020603050405020304" pitchFamily="18" charset="0"/>
              </a:rPr>
              <a:t>Bouras</a:t>
            </a:r>
            <a:r>
              <a:rPr lang="en-US" sz="2000" dirty="0">
                <a:latin typeface="Times New Roman" panose="02020603050405020304" pitchFamily="18" charset="0"/>
                <a:cs typeface="Times New Roman" panose="02020603050405020304" pitchFamily="18" charset="0"/>
              </a:rPr>
              <a:t>, A. (2018). Collaboration and integration through information technologies in supply chains. </a:t>
            </a:r>
            <a:r>
              <a:rPr lang="en-US" sz="2000" i="1" dirty="0">
                <a:latin typeface="Times New Roman" panose="02020603050405020304" pitchFamily="18" charset="0"/>
                <a:cs typeface="Times New Roman" panose="02020603050405020304" pitchFamily="18" charset="0"/>
              </a:rPr>
              <a:t>arrive preprint arXiv:1811.01688</a:t>
            </a:r>
            <a:r>
              <a:rPr lang="en-US" sz="2000" dirty="0">
                <a:latin typeface="Times New Roman" panose="02020603050405020304" pitchFamily="18" charset="0"/>
                <a:cs typeface="Times New Roman" panose="02020603050405020304" pitchFamily="18" charset="0"/>
              </a:rPr>
              <a:t>.</a:t>
            </a:r>
          </a:p>
          <a:p>
            <a:pPr marL="0" indent="0">
              <a:spcBef>
                <a:spcPts val="0"/>
              </a:spcBef>
              <a:spcAft>
                <a:spcPts val="1200"/>
              </a:spcAft>
              <a:buNone/>
            </a:pPr>
            <a:r>
              <a:rPr lang="en-US" sz="2000" dirty="0">
                <a:latin typeface="Times New Roman" panose="02020603050405020304" pitchFamily="18" charset="0"/>
                <a:cs typeface="Times New Roman" panose="02020603050405020304" pitchFamily="18" charset="0"/>
              </a:rPr>
              <a:t>Stair, R., &amp; Reynolds, G. (2017). </a:t>
            </a:r>
            <a:r>
              <a:rPr lang="en-US" sz="2000" i="1" dirty="0">
                <a:latin typeface="Times New Roman" panose="02020603050405020304" pitchFamily="18" charset="0"/>
                <a:cs typeface="Times New Roman" panose="02020603050405020304" pitchFamily="18" charset="0"/>
              </a:rPr>
              <a:t>Fundamentals of information systems</a:t>
            </a:r>
            <a:r>
              <a:rPr lang="en-US" sz="2000" dirty="0">
                <a:latin typeface="Times New Roman" panose="02020603050405020304" pitchFamily="18" charset="0"/>
                <a:cs typeface="Times New Roman" panose="02020603050405020304" pitchFamily="18" charset="0"/>
              </a:rPr>
              <a:t>. Cengage Learning.</a:t>
            </a:r>
          </a:p>
        </p:txBody>
      </p:sp>
    </p:spTree>
    <p:extLst>
      <p:ext uri="{BB962C8B-B14F-4D97-AF65-F5344CB8AC3E}">
        <p14:creationId xmlns:p14="http://schemas.microsoft.com/office/powerpoint/2010/main" xmlns="" val="300185644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41</TotalTime>
  <Words>1016</Words>
  <Application>Microsoft Office PowerPoint</Application>
  <PresentationFormat>Custom</PresentationFormat>
  <Paragraphs>57</Paragraphs>
  <Slides>9</Slides>
  <Notes>6</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  Information System Management.  Collaboration Information Systems.</vt:lpstr>
      <vt:lpstr>Introduction.</vt:lpstr>
      <vt:lpstr>Importance of collaboration information systems (IS). </vt:lpstr>
      <vt:lpstr>How collaboration tools can improve team communication. </vt:lpstr>
      <vt:lpstr>Collaboration tools. </vt:lpstr>
      <vt:lpstr>Sharing project files and the task list for managing tasks. </vt:lpstr>
      <vt:lpstr>How new collaboration IS could provide competitive advantages. </vt:lpstr>
      <vt:lpstr>Conclusion.</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Collaboration Information Systems.</dc:title>
  <dc:creator>user</dc:creator>
  <cp:lastModifiedBy>ADM</cp:lastModifiedBy>
  <cp:revision>8</cp:revision>
  <dcterms:created xsi:type="dcterms:W3CDTF">2018-12-19T13:11:00Z</dcterms:created>
  <dcterms:modified xsi:type="dcterms:W3CDTF">2018-12-19T13:59:53Z</dcterms:modified>
</cp:coreProperties>
</file>